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C7F"/>
    <a:srgbClr val="CC3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98"/>
          <a:sy d="100" n="98"/>
        </p:scale>
        <p:origin x="437" y="8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notesMaster" Target="notesMasters/notesMaster1.xml" /><Relationship Id="rId31" Type="http://schemas.openxmlformats.org/officeDocument/2006/relationships/viewProps" Target="viewProps.xml" /><Relationship Id="rId3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3" Type="http://schemas.openxmlformats.org/officeDocument/2006/relationships/tableStyles" Target="tableStyles.xml" /><Relationship Id="rId32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?>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?>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?>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?>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?>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?>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Recog: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0.67, SE_Related = 0.03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0.65, SE_Unrelated = 0.04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(71.26) = 0.48, </a:t>
            </a:r>
            <a:r>
              <a:rPr i="1"/>
              <a:t>p</a:t>
            </a:r>
            <a:r>
              <a:rPr/>
              <a:t> = 0.64, </a:t>
            </a:r>
            <a:r>
              <a:rPr i="1"/>
              <a:t>d</a:t>
            </a:r>
            <a:r>
              <a:rPr/>
              <a:t> = 0.11.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Recall: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0.36, SE_Related = 0.04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0.38, SE_Unrelated = 0.04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(73.79) = 0.34, </a:t>
            </a:r>
            <a:r>
              <a:rPr i="1"/>
              <a:t>p</a:t>
            </a:r>
            <a:r>
              <a:rPr/>
              <a:t> = 0.73, </a:t>
            </a:r>
            <a:r>
              <a:rPr i="1"/>
              <a:t>d</a:t>
            </a:r>
            <a:r>
              <a:rPr/>
              <a:t> = 0.09.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14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Output of random-intercepts MLM:</a:t>
            </a:r>
          </a:p>
          <a:p>
            <a:pPr lvl="0" indent="0" marL="0">
              <a:buNone/>
            </a:pPr>
          </a:p>
          <a:p>
            <a:pPr lvl="0"/>
            <a:r>
              <a:rPr/>
              <a:t>Intercept: </a:t>
            </a:r>
            <a:r>
              <a:rPr i="1"/>
              <a:t>b</a:t>
            </a:r>
            <a:r>
              <a:rPr/>
              <a:t> = -0.6, </a:t>
            </a:r>
            <a:r>
              <a:rPr i="1"/>
              <a:t>SE</a:t>
            </a:r>
            <a:r>
              <a:rPr/>
              <a:t> = 0.22, </a:t>
            </a:r>
            <a:r>
              <a:rPr i="1"/>
              <a:t>z</a:t>
            </a:r>
            <a:r>
              <a:rPr/>
              <a:t> = -2.74, </a:t>
            </a:r>
            <a:r>
              <a:rPr i="1"/>
              <a:t>p</a:t>
            </a:r>
            <a:r>
              <a:rPr/>
              <a:t> = 0.01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(Unrelated): </a:t>
            </a:r>
            <a:r>
              <a:rPr i="1"/>
              <a:t>b</a:t>
            </a:r>
            <a:r>
              <a:rPr/>
              <a:t> = -0.15, </a:t>
            </a:r>
            <a:r>
              <a:rPr i="1"/>
              <a:t>SE</a:t>
            </a:r>
            <a:r>
              <a:rPr/>
              <a:t> = 0.34, </a:t>
            </a:r>
            <a:r>
              <a:rPr i="1"/>
              <a:t>z</a:t>
            </a:r>
            <a:r>
              <a:rPr/>
              <a:t> = -0.45, </a:t>
            </a:r>
            <a:r>
              <a:rPr i="1"/>
              <a:t>p</a:t>
            </a:r>
            <a:r>
              <a:rPr/>
              <a:t> = 0.65</a:t>
            </a:r>
          </a:p>
          <a:p>
            <a:pPr lvl="0" indent="0" marL="0">
              <a:buNone/>
            </a:pPr>
          </a:p>
          <a:p>
            <a:pPr lvl="0"/>
            <a:r>
              <a:rPr/>
              <a:t>Trial (within cycle): </a:t>
            </a:r>
            <a:r>
              <a:rPr i="1"/>
              <a:t>b</a:t>
            </a:r>
            <a:r>
              <a:rPr/>
              <a:t> = -0.03, </a:t>
            </a:r>
            <a:r>
              <a:rPr i="1"/>
              <a:t>SE</a:t>
            </a:r>
            <a:r>
              <a:rPr/>
              <a:t> = 0.02, </a:t>
            </a:r>
            <a:r>
              <a:rPr i="1"/>
              <a:t>z</a:t>
            </a:r>
            <a:r>
              <a:rPr/>
              <a:t> = -1.35, </a:t>
            </a:r>
            <a:r>
              <a:rPr i="1"/>
              <a:t>p</a:t>
            </a:r>
            <a:r>
              <a:rPr/>
              <a:t> = 0.18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(Unrelated) x Trial: </a:t>
            </a:r>
            <a:r>
              <a:rPr i="1"/>
              <a:t>b</a:t>
            </a:r>
            <a:r>
              <a:rPr/>
              <a:t> = 0.04, </a:t>
            </a:r>
            <a:r>
              <a:rPr i="1"/>
              <a:t>SE</a:t>
            </a:r>
            <a:r>
              <a:rPr/>
              <a:t> = 0.03, </a:t>
            </a:r>
            <a:r>
              <a:rPr i="1"/>
              <a:t>z</a:t>
            </a:r>
            <a:r>
              <a:rPr/>
              <a:t> = 1.32, </a:t>
            </a:r>
            <a:r>
              <a:rPr i="1"/>
              <a:t>p</a:t>
            </a:r>
            <a:r>
              <a:rPr/>
              <a:t> = 0.19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15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All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57.12, SE_Related = 2.88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56.98, SE_Unrelated = 56.98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(74.04) = 0.03, </a:t>
            </a:r>
            <a:r>
              <a:rPr i="1"/>
              <a:t>p</a:t>
            </a:r>
            <a:r>
              <a:rPr/>
              <a:t> = 0.98, </a:t>
            </a:r>
            <a:r>
              <a:rPr i="1"/>
              <a:t>d</a:t>
            </a:r>
            <a:r>
              <a:rPr/>
              <a:t> &lt; 0.01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Unrecalled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40.98, SE_Related = 2.89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41.65, SE_Unrelated = 3.20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(77.58) = -0.08, </a:t>
            </a:r>
            <a:r>
              <a:rPr i="1"/>
              <a:t>p</a:t>
            </a:r>
            <a:r>
              <a:rPr/>
              <a:t> = 0.93, </a:t>
            </a:r>
            <a:r>
              <a:rPr i="1"/>
              <a:t>d</a:t>
            </a:r>
            <a:r>
              <a:rPr/>
              <a:t> = -0.02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Mixed-effects ANOVA: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Condition: </a:t>
            </a:r>
            <a:r>
              <a:rPr i="1"/>
              <a:t>F</a:t>
            </a:r>
            <a:r>
              <a:rPr/>
              <a:t>(1,68) = 0.10, </a:t>
            </a:r>
            <a:r>
              <a:rPr i="1"/>
              <a:t>p</a:t>
            </a:r>
            <a:r>
              <a:rPr/>
              <a:t> = 0.92, pes &lt; 0.01</a:t>
            </a:r>
          </a:p>
          <a:p>
            <a:pPr lvl="0" indent="0" marL="0">
              <a:buNone/>
            </a:pPr>
          </a:p>
          <a:p>
            <a:pPr lvl="0"/>
            <a:r>
              <a:rPr/>
              <a:t>Recall Outcome: </a:t>
            </a:r>
            <a:r>
              <a:rPr i="1"/>
              <a:t>F</a:t>
            </a:r>
            <a:r>
              <a:rPr/>
              <a:t>(2,136) = 242.54, </a:t>
            </a:r>
            <a:r>
              <a:rPr i="1"/>
              <a:t>p</a:t>
            </a:r>
            <a:r>
              <a:rPr/>
              <a:t> &lt; 0.05, pes = 0.78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x Outcome: </a:t>
            </a:r>
            <a:r>
              <a:rPr i="1"/>
              <a:t>F</a:t>
            </a:r>
            <a:r>
              <a:rPr/>
              <a:t>(2,136) = 0.51. </a:t>
            </a:r>
            <a:r>
              <a:rPr i="1"/>
              <a:t>p</a:t>
            </a:r>
            <a:r>
              <a:rPr/>
              <a:t> = 0.60, pes &lt; 0.01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Means:</a:t>
            </a:r>
          </a:p>
          <a:p>
            <a:pPr lvl="0" indent="0" marL="0">
              <a:buNone/>
            </a:pPr>
          </a:p>
          <a:p>
            <a:pPr lvl="0"/>
            <a:r>
              <a:rPr/>
              <a:t>Related: M_Correct = 87.03, SE_correct = 1.43, M_Comm = 52.06, SE_Comm = 3.11, M_Om = 32.02, SE_Om = 3.49</a:t>
            </a:r>
          </a:p>
          <a:p>
            <a:pPr lvl="0" indent="0" marL="0">
              <a:buNone/>
            </a:pPr>
          </a:p>
          <a:p>
            <a:pPr lvl="0"/>
            <a:r>
              <a:rPr/>
              <a:t>Unrelated: M_Correct = 86.25, SE_correct = 2.35, M_Comm = 51.25, SE_Comm = 3.36, M_Om = 35.55, SE_Om = 4.08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17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Random-intercepts MLM: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Condition: </a:t>
            </a:r>
            <a:r>
              <a:rPr i="1"/>
              <a:t>F</a:t>
            </a:r>
            <a:r>
              <a:rPr/>
              <a:t>(1,172.1) = 0.83, </a:t>
            </a:r>
            <a:r>
              <a:rPr i="1"/>
              <a:t>p</a:t>
            </a:r>
            <a:r>
              <a:rPr/>
              <a:t> = 0.36</a:t>
            </a:r>
          </a:p>
          <a:p>
            <a:pPr lvl="0" indent="0" marL="0">
              <a:buNone/>
            </a:pPr>
          </a:p>
          <a:p>
            <a:pPr lvl="0"/>
            <a:r>
              <a:rPr/>
              <a:t>Recall: </a:t>
            </a:r>
            <a:r>
              <a:rPr i="1"/>
              <a:t>F</a:t>
            </a:r>
            <a:r>
              <a:rPr/>
              <a:t>(1,3180.3) = 562.67, </a:t>
            </a:r>
            <a:r>
              <a:rPr i="1"/>
              <a:t>p</a:t>
            </a:r>
            <a:r>
              <a:rPr/>
              <a:t> &lt; 0.05</a:t>
            </a:r>
          </a:p>
          <a:p>
            <a:pPr lvl="0" indent="0" marL="0">
              <a:buNone/>
            </a:pPr>
          </a:p>
          <a:p>
            <a:pPr lvl="0"/>
            <a:r>
              <a:rPr/>
              <a:t>Trial (within Cycle): </a:t>
            </a:r>
            <a:r>
              <a:rPr i="1"/>
              <a:t>F</a:t>
            </a:r>
            <a:r>
              <a:rPr/>
              <a:t>(1,3151.3) = 3.07, </a:t>
            </a:r>
            <a:r>
              <a:rPr i="1"/>
              <a:t>p</a:t>
            </a:r>
            <a:r>
              <a:rPr/>
              <a:t> = 0.08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x Recall: </a:t>
            </a:r>
            <a:r>
              <a:rPr i="1"/>
              <a:t>F</a:t>
            </a:r>
            <a:r>
              <a:rPr/>
              <a:t>(1,3180.3) = 0.47, </a:t>
            </a:r>
            <a:r>
              <a:rPr i="1"/>
              <a:t>p</a:t>
            </a:r>
            <a:r>
              <a:rPr/>
              <a:t> = 0.49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x Trial: </a:t>
            </a:r>
            <a:r>
              <a:rPr i="1"/>
              <a:t>F</a:t>
            </a:r>
            <a:r>
              <a:rPr/>
              <a:t>(1,3151.3) = 3.19, </a:t>
            </a:r>
            <a:r>
              <a:rPr i="1"/>
              <a:t>p</a:t>
            </a:r>
            <a:r>
              <a:rPr/>
              <a:t> = 0.07</a:t>
            </a:r>
          </a:p>
          <a:p>
            <a:pPr lvl="0" indent="0" marL="0">
              <a:buNone/>
            </a:pPr>
          </a:p>
          <a:p>
            <a:pPr lvl="0"/>
            <a:r>
              <a:rPr/>
              <a:t>Recall x Trial: </a:t>
            </a:r>
            <a:r>
              <a:rPr i="1"/>
              <a:t>F</a:t>
            </a:r>
            <a:r>
              <a:rPr/>
              <a:t>(1,3155.4) &lt; 0.01, </a:t>
            </a:r>
            <a:r>
              <a:rPr i="1"/>
              <a:t>p</a:t>
            </a:r>
            <a:r>
              <a:rPr/>
              <a:t> = 0.97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x Recall x Trial: </a:t>
            </a:r>
            <a:r>
              <a:rPr i="1"/>
              <a:t>F</a:t>
            </a:r>
            <a:r>
              <a:rPr/>
              <a:t>(1,3155.4) = 2.32, </a:t>
            </a:r>
            <a:r>
              <a:rPr i="1"/>
              <a:t>p</a:t>
            </a:r>
            <a:r>
              <a:rPr/>
              <a:t> = 0.13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Simple slopes from 3-way interaction:</a:t>
            </a:r>
          </a:p>
          <a:p>
            <a:pPr lvl="0" indent="0" marL="0">
              <a:buNone/>
            </a:pPr>
          </a:p>
          <a:p>
            <a:pPr lvl="0"/>
            <a:r>
              <a:rPr/>
              <a:t>Related, Unrecalled: </a:t>
            </a:r>
            <a:r>
              <a:rPr i="1"/>
              <a:t>b</a:t>
            </a:r>
            <a:r>
              <a:rPr/>
              <a:t> = -0.64, </a:t>
            </a:r>
            <a:r>
              <a:rPr i="1"/>
              <a:t>SE</a:t>
            </a:r>
            <a:r>
              <a:rPr/>
              <a:t> = 0.24, </a:t>
            </a:r>
            <a:r>
              <a:rPr i="1"/>
              <a:t>t</a:t>
            </a:r>
            <a:r>
              <a:rPr/>
              <a:t> = -2.70, </a:t>
            </a:r>
            <a:r>
              <a:rPr i="1"/>
              <a:t>p</a:t>
            </a:r>
            <a:r>
              <a:rPr/>
              <a:t> &lt; 0.05</a:t>
            </a:r>
          </a:p>
          <a:p>
            <a:pPr lvl="0" indent="0" marL="0">
              <a:buNone/>
            </a:pPr>
          </a:p>
          <a:p>
            <a:pPr lvl="0"/>
            <a:r>
              <a:rPr/>
              <a:t>Related, Recalled: </a:t>
            </a:r>
            <a:r>
              <a:rPr i="1"/>
              <a:t>b</a:t>
            </a:r>
            <a:r>
              <a:rPr/>
              <a:t> = -0.21, </a:t>
            </a:r>
            <a:r>
              <a:rPr i="1"/>
              <a:t>SE</a:t>
            </a:r>
            <a:r>
              <a:rPr/>
              <a:t> = 0.30, </a:t>
            </a:r>
            <a:r>
              <a:rPr i="1"/>
              <a:t>t</a:t>
            </a:r>
            <a:r>
              <a:rPr/>
              <a:t> = -0.68, </a:t>
            </a:r>
            <a:r>
              <a:rPr i="1"/>
              <a:t>p</a:t>
            </a:r>
            <a:r>
              <a:rPr/>
              <a:t> = 0.49</a:t>
            </a:r>
          </a:p>
          <a:p>
            <a:pPr lvl="0" indent="0" marL="0">
              <a:buNone/>
            </a:pPr>
          </a:p>
          <a:p>
            <a:pPr lvl="0"/>
            <a:r>
              <a:rPr/>
              <a:t>Unrelated, Unrecalled: </a:t>
            </a:r>
            <a:r>
              <a:rPr i="1"/>
              <a:t>b</a:t>
            </a:r>
            <a:r>
              <a:rPr/>
              <a:t> = 0.01, </a:t>
            </a:r>
            <a:r>
              <a:rPr i="1"/>
              <a:t>SE</a:t>
            </a:r>
            <a:r>
              <a:rPr/>
              <a:t> = 0.27, </a:t>
            </a:r>
            <a:r>
              <a:rPr i="1"/>
              <a:t>t</a:t>
            </a:r>
            <a:r>
              <a:rPr/>
              <a:t> = 0.02, </a:t>
            </a:r>
            <a:r>
              <a:rPr i="1"/>
              <a:t>p</a:t>
            </a:r>
            <a:r>
              <a:rPr/>
              <a:t> = 0.98</a:t>
            </a:r>
          </a:p>
          <a:p>
            <a:pPr lvl="0" indent="0" marL="0">
              <a:buNone/>
            </a:pPr>
          </a:p>
          <a:p>
            <a:pPr lvl="0"/>
            <a:r>
              <a:rPr/>
              <a:t>Unrelated, Recalled: </a:t>
            </a:r>
            <a:r>
              <a:rPr i="1"/>
              <a:t>b</a:t>
            </a:r>
            <a:r>
              <a:rPr/>
              <a:t> = -0.46, </a:t>
            </a:r>
            <a:r>
              <a:rPr i="1"/>
              <a:t>SE</a:t>
            </a:r>
            <a:r>
              <a:rPr/>
              <a:t> = 0.35, </a:t>
            </a:r>
            <a:r>
              <a:rPr i="1"/>
              <a:t>t</a:t>
            </a:r>
            <a:r>
              <a:rPr/>
              <a:t> = -1.31, </a:t>
            </a:r>
            <a:r>
              <a:rPr i="1"/>
              <a:t>p</a:t>
            </a:r>
            <a:r>
              <a:rPr/>
              <a:t> = 0.19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All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0.33, SE_Related = 0.03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0.35, SE_Unrelated = 0.05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(69.05) = -0.20, </a:t>
            </a:r>
            <a:r>
              <a:rPr i="1"/>
              <a:t>p</a:t>
            </a:r>
            <a:r>
              <a:rPr/>
              <a:t> = 0.84, </a:t>
            </a:r>
            <a:r>
              <a:rPr i="1"/>
              <a:t>d</a:t>
            </a:r>
            <a:r>
              <a:rPr/>
              <a:t> = 0.05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Unrecalled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0.13, SE_Related = 0.04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0.14, SE_Unrelated = 0.06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(64.56) = -0.13, </a:t>
            </a:r>
            <a:r>
              <a:rPr i="1"/>
              <a:t>p</a:t>
            </a:r>
            <a:r>
              <a:rPr/>
              <a:t> = 0.90, </a:t>
            </a:r>
            <a:r>
              <a:rPr i="1"/>
              <a:t>d</a:t>
            </a:r>
            <a:r>
              <a:rPr/>
              <a:t> = 0.03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All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0.65, SE_Related = 0.04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0.66, SE_Unrelated = 0.05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(70.30) = -0.15, </a:t>
            </a:r>
            <a:r>
              <a:rPr i="1"/>
              <a:t>p</a:t>
            </a:r>
            <a:r>
              <a:rPr/>
              <a:t> = 88, </a:t>
            </a:r>
            <a:r>
              <a:rPr i="1"/>
              <a:t>d</a:t>
            </a:r>
            <a:r>
              <a:rPr/>
              <a:t> = 0.03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Unrecalled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0.49, SE_Related = 0.05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0.53, SE_Unrelated = 0.06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(66.52) = -0.53, </a:t>
            </a:r>
            <a:r>
              <a:rPr i="1"/>
              <a:t>p</a:t>
            </a:r>
            <a:r>
              <a:rPr/>
              <a:t> = 0.59, </a:t>
            </a:r>
            <a:r>
              <a:rPr i="1"/>
              <a:t>d</a:t>
            </a:r>
            <a:r>
              <a:rPr/>
              <a:t> = 0.12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20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All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0.26, SE_Related = 0.03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0.26, SE_Unrelated = 0.02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(82.70) = 0.03, </a:t>
            </a:r>
            <a:r>
              <a:rPr i="1"/>
              <a:t>p</a:t>
            </a:r>
            <a:r>
              <a:rPr/>
              <a:t> = 0.98, </a:t>
            </a:r>
            <a:r>
              <a:rPr i="1"/>
              <a:t>d</a:t>
            </a:r>
            <a:r>
              <a:rPr/>
              <a:t> &lt; 0.01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Unrecalled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, SE_Related =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, SE_Unrelated =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() = , </a:t>
            </a:r>
            <a:r>
              <a:rPr i="1"/>
              <a:t>p</a:t>
            </a:r>
            <a:r>
              <a:rPr/>
              <a:t> = , </a:t>
            </a:r>
            <a:r>
              <a:rPr i="1"/>
              <a:t>d</a:t>
            </a:r>
            <a:r>
              <a:rPr/>
              <a:t> 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21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22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23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 ANOVA w/ DF correction using Huyhn-Feldt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Condition: </a:t>
            </a:r>
            <a:r>
              <a:rPr i="1"/>
              <a:t>F</a:t>
            </a:r>
            <a:r>
              <a:rPr/>
              <a:t>(1,83) = 0.26, </a:t>
            </a:r>
            <a:r>
              <a:rPr i="1"/>
              <a:t>p</a:t>
            </a:r>
            <a:r>
              <a:rPr/>
              <a:t> = 0.61, pes &lt; 0.01</a:t>
            </a:r>
          </a:p>
          <a:p>
            <a:pPr lvl="0" indent="0" marL="0">
              <a:buNone/>
            </a:pPr>
          </a:p>
          <a:p>
            <a:pPr lvl="0"/>
            <a:r>
              <a:rPr/>
              <a:t>Rating: </a:t>
            </a:r>
            <a:r>
              <a:rPr i="1"/>
              <a:t>F</a:t>
            </a:r>
            <a:r>
              <a:rPr/>
              <a:t>(1.62,134.55) = 4.85, </a:t>
            </a:r>
            <a:r>
              <a:rPr i="1"/>
              <a:t>p</a:t>
            </a:r>
            <a:r>
              <a:rPr/>
              <a:t> = 0.01, pes = 0.06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x Rating: </a:t>
            </a:r>
            <a:r>
              <a:rPr i="1"/>
              <a:t>F</a:t>
            </a:r>
            <a:r>
              <a:rPr/>
              <a:t>(1.62,134.55) = 0.14, </a:t>
            </a:r>
            <a:r>
              <a:rPr i="1"/>
              <a:t>p</a:t>
            </a:r>
            <a:r>
              <a:rPr/>
              <a:t> = 0.83, pes &lt; 0.01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24</a:t>
            </a:fld>
            <a:endParaRPr lang="en-US"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Multinomial logistic regression output. The coefficients are log-odds against the reference group (Related Cues, “Remember”).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KNOW:</a:t>
            </a:r>
          </a:p>
          <a:p>
            <a:pPr lvl="0" indent="0" marL="0">
              <a:buNone/>
            </a:pPr>
          </a:p>
          <a:p>
            <a:pPr lvl="0"/>
            <a:r>
              <a:rPr/>
              <a:t>Intercept: </a:t>
            </a:r>
            <a:r>
              <a:rPr i="1"/>
              <a:t>b</a:t>
            </a:r>
            <a:r>
              <a:rPr/>
              <a:t> = -0.151, </a:t>
            </a:r>
            <a:r>
              <a:rPr i="1"/>
              <a:t>z</a:t>
            </a:r>
            <a:r>
              <a:rPr/>
              <a:t> = -1.01, </a:t>
            </a:r>
            <a:r>
              <a:rPr i="1"/>
              <a:t>p</a:t>
            </a:r>
            <a:r>
              <a:rPr/>
              <a:t> = 0.23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(Unrelated): </a:t>
            </a:r>
            <a:r>
              <a:rPr i="1"/>
              <a:t>b</a:t>
            </a:r>
            <a:r>
              <a:rPr/>
              <a:t> = -0.064, </a:t>
            </a:r>
            <a:r>
              <a:rPr i="1"/>
              <a:t>z</a:t>
            </a:r>
            <a:r>
              <a:rPr/>
              <a:t> = -0.33, </a:t>
            </a:r>
            <a:r>
              <a:rPr i="1"/>
              <a:t>p</a:t>
            </a:r>
            <a:r>
              <a:rPr/>
              <a:t> = 0.74</a:t>
            </a:r>
          </a:p>
          <a:p>
            <a:pPr lvl="0" indent="0" marL="0">
              <a:buNone/>
            </a:pPr>
          </a:p>
          <a:p>
            <a:pPr lvl="0"/>
            <a:r>
              <a:rPr/>
              <a:t>Trial (within cycle): </a:t>
            </a:r>
            <a:r>
              <a:rPr i="1"/>
              <a:t>b</a:t>
            </a:r>
            <a:r>
              <a:rPr/>
              <a:t> &lt; -0.01, </a:t>
            </a:r>
            <a:r>
              <a:rPr i="1"/>
              <a:t>z</a:t>
            </a:r>
            <a:r>
              <a:rPr/>
              <a:t> = -0.46, </a:t>
            </a:r>
            <a:r>
              <a:rPr i="1"/>
              <a:t>p</a:t>
            </a:r>
            <a:r>
              <a:rPr/>
              <a:t> = 0.65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x Trial: </a:t>
            </a:r>
            <a:r>
              <a:rPr i="1"/>
              <a:t>b</a:t>
            </a:r>
            <a:r>
              <a:rPr/>
              <a:t> = -0.013, </a:t>
            </a:r>
            <a:r>
              <a:rPr i="1"/>
              <a:t>z</a:t>
            </a:r>
            <a:r>
              <a:rPr/>
              <a:t> = -0.42, </a:t>
            </a:r>
            <a:r>
              <a:rPr i="1"/>
              <a:t>p</a:t>
            </a:r>
            <a:r>
              <a:rPr/>
              <a:t> = 0.68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NO MEMORY:</a:t>
            </a:r>
          </a:p>
          <a:p>
            <a:pPr lvl="0" indent="0" marL="0">
              <a:buNone/>
            </a:pPr>
          </a:p>
          <a:p>
            <a:pPr lvl="0"/>
            <a:r>
              <a:rPr/>
              <a:t>Intercept: </a:t>
            </a:r>
            <a:r>
              <a:rPr i="1"/>
              <a:t>b</a:t>
            </a:r>
            <a:r>
              <a:rPr/>
              <a:t> = -0.173, </a:t>
            </a:r>
            <a:r>
              <a:rPr i="1"/>
              <a:t>z</a:t>
            </a:r>
            <a:r>
              <a:rPr/>
              <a:t> = -1.21, </a:t>
            </a:r>
            <a:r>
              <a:rPr i="1"/>
              <a:t>p</a:t>
            </a:r>
            <a:r>
              <a:rPr/>
              <a:t> = 0.23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(Unrelated): </a:t>
            </a:r>
            <a:r>
              <a:rPr i="1"/>
              <a:t>b</a:t>
            </a:r>
            <a:r>
              <a:rPr/>
              <a:t> = 0.441, </a:t>
            </a:r>
            <a:r>
              <a:rPr i="1"/>
              <a:t>z</a:t>
            </a:r>
            <a:r>
              <a:rPr/>
              <a:t> = 2.46, </a:t>
            </a:r>
            <a:r>
              <a:rPr i="1"/>
              <a:t>p</a:t>
            </a:r>
            <a:r>
              <a:rPr/>
              <a:t> = 0.01</a:t>
            </a:r>
          </a:p>
          <a:p>
            <a:pPr lvl="0" indent="0" marL="0">
              <a:buNone/>
            </a:pPr>
          </a:p>
          <a:p>
            <a:pPr lvl="0"/>
            <a:r>
              <a:rPr/>
              <a:t>Trial (within cycle): </a:t>
            </a:r>
            <a:r>
              <a:rPr i="1"/>
              <a:t>b</a:t>
            </a:r>
            <a:r>
              <a:rPr/>
              <a:t> = 0.058, </a:t>
            </a:r>
            <a:r>
              <a:rPr i="1"/>
              <a:t>z</a:t>
            </a:r>
            <a:r>
              <a:rPr/>
              <a:t> = 3.02, </a:t>
            </a:r>
            <a:r>
              <a:rPr i="1"/>
              <a:t>p</a:t>
            </a:r>
            <a:r>
              <a:rPr/>
              <a:t> &lt; 0.01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x Trial: </a:t>
            </a:r>
            <a:r>
              <a:rPr i="1"/>
              <a:t>b</a:t>
            </a:r>
            <a:r>
              <a:rPr/>
              <a:t> = -0.084, </a:t>
            </a:r>
            <a:r>
              <a:rPr i="1"/>
              <a:t>z</a:t>
            </a:r>
            <a:r>
              <a:rPr/>
              <a:t> = -2.93, </a:t>
            </a:r>
            <a:r>
              <a:rPr i="1"/>
              <a:t>p</a:t>
            </a:r>
            <a:r>
              <a:rPr/>
              <a:t> &lt; 0.01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25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We presented the cue-target pairs twice (in 2 blocks) to bring recall accuracy off of floor.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1E54D-5D23-74B1-32ED-56784B0DA384}"/>
              </a:ext>
            </a:extLst>
          </p:cNvPr>
          <p:cNvSpPr txBox="1"/>
          <p:nvPr userDrawn="1"/>
        </p:nvSpPr>
        <p:spPr>
          <a:xfrm>
            <a:off x="7351393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2CF7F-170C-77B5-1392-3766ED938862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A2D8B-9F33-8925-D52F-A707C6E1B74C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225545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FE277-27ED-2850-601B-8B00E33C036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706627"/>
            <a:ext cx="7772400" cy="1021556"/>
          </a:xfrm>
        </p:spPr>
        <p:txBody>
          <a:bodyPr anchor="t">
            <a:noAutofit/>
          </a:bodyPr>
          <a:lstStyle>
            <a:lvl1pPr algn="ctr">
              <a:defRPr sz="44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66187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42FD8-3B95-BFB5-421E-9EDFE4161A1B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22554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22554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8C380-AFF1-9984-DD46-5C68F70AD0EF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163C7F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 anchor="ctr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 anchor="ctr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3544B-4F7F-41E5-EBDE-DE26C576BBCD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30D55-6E93-913D-611D-2CF959F5FB24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D9B87-A439-76CF-A76A-6601F00C388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CC393F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8B138-0FCA-D1D5-B52F-A1F5607D9A17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B7E6A-C4CD-B13F-42FB-EF5D860E033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media/image1.pn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10/27/2022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0" y="4869656"/>
            <a:ext cx="32385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2900" eaLnBrk="1" hangingPunct="1" latinLnBrk="0" rtl="0">
        <a:spcBef>
          <a:spcPct val="0"/>
        </a:spcBef>
        <a:buNone/>
        <a:defRPr b="1" kern="1200" sz="33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charset="0" panose="020B0604020202020204" pitchFamily="34" typeface="Arial"/>
        <a:buChar char="•"/>
        <a:defRPr kern="1200" sz="16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kern="1200" sz="14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charset="0" panose="020B0604020202020204" pitchFamily="34" typeface="Arial"/>
        <a:buChar char="•"/>
        <a:defRPr kern="1200" sz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charset="0" panose="020B0604020202020204" pitchFamily="34" typeface="Arial"/>
        <a:buChar char="•"/>
        <a:defRPr kern="1200" sz="11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charset="0" panose="020B0604020202020204" pitchFamily="34" typeface="Arial"/>
        <a:buChar char="•"/>
        <a:defRPr kern="1200" sz="11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7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8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5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6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7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8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9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0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quarto.org" TargetMode="External" /><Relationship Id="rId4" Type="http://schemas.openxmlformats.org/officeDocument/2006/relationships/hyperlink" Target="https://osf.io/2eqv7/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12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14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15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0.xml" /><Relationship Id="rId3" Type="http://schemas.openxmlformats.org/officeDocument/2006/relationships/image" Target="../media/image16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1.xml" /><Relationship Id="rId3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Exploring the Mechanisms of Output Interference During Cued Recall Using Metamemory Judgments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Taylor Curley, PhD</a:t>
            </a:r>
            <a:br/>
            <a:r>
              <a:rPr/>
              <a:t>Air Force Research Laboratory</a:t>
            </a:r>
            <a:br/>
            <a:br/>
            <a:r>
              <a:rPr/>
              <a:t>taylor.curley@us.af.mil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Participants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4038600" cy="3213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300"/>
                <a:gridCol w="1003300"/>
                <a:gridCol w="1003300"/>
                <a:gridCol w="10033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M</a:t>
                      </a:r>
                      <a:r>
                        <a:rPr/>
                        <a:t> (age)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SE</a:t>
                      </a:r>
                      <a:r>
                        <a:rPr/>
                        <a:t> (age)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Related Cues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49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20.24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0.57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Unrelated Cues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19.73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0.25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Sample consisted of 85 college-aged students recruited from Georgia Tech’s research subject pool.</a:t>
            </a:r>
          </a:p>
          <a:p>
            <a:pPr lvl="0"/>
            <a:r>
              <a:rPr/>
              <a:t>Random (blind) assignment to 2 between-subjects conditions:</a:t>
            </a:r>
          </a:p>
          <a:p>
            <a:pPr lvl="1"/>
            <a:r>
              <a:rPr b="1" i="1"/>
              <a:t>Related Cues</a:t>
            </a:r>
          </a:p>
          <a:p>
            <a:pPr lvl="1"/>
            <a:r>
              <a:rPr b="1" i="1"/>
              <a:t>Unrelated Cues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Conditions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Individuals in the </a:t>
            </a:r>
            <a:r>
              <a:rPr b="1"/>
              <a:t>Unrelated Cues</a:t>
            </a:r>
            <a:r>
              <a:rPr/>
              <a:t> condition studied lists of 40 </a:t>
            </a:r>
            <a:r>
              <a:rPr i="1"/>
              <a:t>unrelated</a:t>
            </a:r>
            <a:r>
              <a:rPr/>
              <a:t> cue-target word pairs.</a:t>
            </a:r>
          </a:p>
          <a:p>
            <a:pPr lvl="0"/>
            <a:r>
              <a:rPr/>
              <a:t>Individuals in the </a:t>
            </a:r>
            <a:r>
              <a:rPr b="1"/>
              <a:t>Related Cues</a:t>
            </a:r>
            <a:r>
              <a:rPr/>
              <a:t> condition studied 4 lists of 10 cue-target word pairs where the cue words were </a:t>
            </a:r>
            <a:r>
              <a:rPr i="1"/>
              <a:t>categorically-related</a:t>
            </a:r>
            <a:r>
              <a:rPr/>
              <a:t>, but unrelated to the target words.</a:t>
            </a:r>
          </a:p>
          <a:p>
            <a:pPr lvl="1"/>
            <a:r>
              <a:rPr/>
              <a:t>Cue words were selected from 10 exemplars from 4 normative taxonomic categories (Van Overschelde et al., 2004).</a:t>
            </a:r>
          </a:p>
          <a:p>
            <a:pPr lvl="1"/>
            <a:r>
              <a:rPr/>
              <a:t>The target words were unrelated to each other.</a:t>
            </a:r>
          </a:p>
          <a:p>
            <a:pPr lvl="0" indent="0" marL="0">
              <a:buNone/>
            </a:pPr>
            <a:r>
              <a:rPr/>
              <a:t>Example stimuli: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700"/>
                <a:gridCol w="2552700"/>
              </a:tblGrid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b="1"/>
                        <a:t>Unrelated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b="1"/>
                        <a:t>Related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NEEDLE - QUESTION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RAIN - MIRAGE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OUTSIDE - LOST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SLEET - EAST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POST - FROWN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SNOW - PRECISE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PULL - CRISP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LIGHTNING - CIRCLE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 b="1"/>
              <a:t>Study</a:t>
            </a:r>
          </a:p>
          <a:p>
            <a:pPr lvl="1"/>
            <a:r>
              <a:rPr/>
              <a:t>40 cue-target word pairs X 2.</a:t>
            </a:r>
          </a:p>
          <a:p>
            <a:pPr lvl="1"/>
            <a:r>
              <a:rPr/>
              <a:t>Presented in random order.</a:t>
            </a:r>
          </a:p>
          <a:p>
            <a:pPr lvl="0"/>
            <a:r>
              <a:rPr b="1"/>
              <a:t>Cued Recall</a:t>
            </a:r>
          </a:p>
          <a:p>
            <a:pPr lvl="1"/>
            <a:r>
              <a:rPr/>
              <a:t>Cued recall attempt + R/K/N + FOK (0-100)</a:t>
            </a:r>
          </a:p>
          <a:p>
            <a:pPr lvl="1"/>
            <a:r>
              <a:rPr i="1"/>
              <a:t>Related Cues</a:t>
            </a:r>
            <a:r>
              <a:rPr/>
              <a:t>: 4 blocks of 10 trials where cue words are from same category.</a:t>
            </a:r>
          </a:p>
          <a:p>
            <a:pPr lvl="1"/>
            <a:r>
              <a:rPr i="1"/>
              <a:t>Unrelated Cues</a:t>
            </a:r>
            <a:r>
              <a:rPr/>
              <a:t>: 40 trials in random order.</a:t>
            </a:r>
          </a:p>
          <a:p>
            <a:pPr lvl="0"/>
            <a:r>
              <a:rPr b="1"/>
              <a:t>Recognition</a:t>
            </a:r>
          </a:p>
          <a:p>
            <a:pPr lvl="1"/>
            <a:r>
              <a:rPr/>
              <a:t>4AFC attempt + RCJ (0-100)</a:t>
            </a:r>
          </a:p>
          <a:p>
            <a:pPr lvl="1"/>
            <a:r>
              <a:rPr/>
              <a:t>40 trials in random order.</a:t>
            </a:r>
          </a:p>
        </p:txBody>
      </p:sp>
      <p:pic>
        <p:nvPicPr>
          <p:cNvPr descr="./img/procedur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2857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RESULTS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Memory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Both Related (</a:t>
            </a:r>
            <a:r>
              <a:rPr i="1"/>
              <a:t>M</a:t>
            </a:r>
            <a:r>
              <a:rPr/>
              <a:t> = 0.36) and Unrelated Cues (</a:t>
            </a:r>
            <a:r>
              <a:rPr i="1"/>
              <a:t>M</a:t>
            </a:r>
            <a:r>
              <a:rPr/>
              <a:t> = 0.38) conditions had similar overall levels of cued recall accuracy.</a:t>
            </a:r>
          </a:p>
          <a:p>
            <a:pPr lvl="1"/>
            <a:r>
              <a:rPr i="1"/>
              <a:t>t</a:t>
            </a:r>
            <a:r>
              <a:rPr/>
              <a:t>(73.8) = 0.34, </a:t>
            </a:r>
            <a:r>
              <a:rPr i="1"/>
              <a:t>p</a:t>
            </a:r>
            <a:r>
              <a:rPr/>
              <a:t> = 0.73, </a:t>
            </a:r>
            <a:r>
              <a:rPr i="1"/>
              <a:t>d</a:t>
            </a:r>
            <a:r>
              <a:rPr/>
              <a:t> = 0.09</a:t>
            </a:r>
          </a:p>
          <a:p>
            <a:pPr lvl="0"/>
            <a:r>
              <a:rPr/>
              <a:t>Both Related (</a:t>
            </a:r>
            <a:r>
              <a:rPr i="1"/>
              <a:t>M</a:t>
            </a:r>
            <a:r>
              <a:rPr/>
              <a:t> = 0.67) and Unrelated (</a:t>
            </a:r>
            <a:r>
              <a:rPr i="1"/>
              <a:t>M</a:t>
            </a:r>
            <a:r>
              <a:rPr/>
              <a:t> = 0.65) Cues conditions also had similar 4AFC accuracy.</a:t>
            </a:r>
          </a:p>
          <a:p>
            <a:pPr lvl="1"/>
            <a:r>
              <a:rPr i="1"/>
              <a:t>t</a:t>
            </a:r>
            <a:r>
              <a:rPr/>
              <a:t>(71.3) = 0.48, </a:t>
            </a:r>
            <a:r>
              <a:rPr i="1"/>
              <a:t>p</a:t>
            </a:r>
            <a:r>
              <a:rPr/>
              <a:t> = 0.64, </a:t>
            </a:r>
            <a:r>
              <a:rPr i="1"/>
              <a:t>d</a:t>
            </a:r>
            <a:r>
              <a:rPr/>
              <a:t> = 0.11</a:t>
            </a:r>
          </a:p>
        </p:txBody>
      </p:sp>
      <p:pic>
        <p:nvPicPr>
          <p:cNvPr descr="./img/recall_recog_mean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37100" y="1193800"/>
            <a:ext cx="38608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Output Interference</a:t>
            </a:r>
          </a:p>
        </p:txBody>
      </p:sp>
      <p:pic>
        <p:nvPicPr>
          <p:cNvPr descr="./img/recall_lin_loes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324100" y="1193800"/>
            <a:ext cx="44958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FOKs</a:t>
            </a:r>
          </a:p>
        </p:txBody>
      </p:sp>
      <p:pic>
        <p:nvPicPr>
          <p:cNvPr descr="./img/fok_means_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159000" y="1193800"/>
            <a:ext cx="48260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FOKs by Recall Outcome</a:t>
            </a:r>
          </a:p>
        </p:txBody>
      </p:sp>
      <p:pic>
        <p:nvPicPr>
          <p:cNvPr descr="./img/fok_means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65300" y="1193800"/>
            <a:ext cx="56261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FOKs Across Trials</a:t>
            </a:r>
          </a:p>
        </p:txBody>
      </p:sp>
      <p:pic>
        <p:nvPicPr>
          <p:cNvPr descr="./img/fok_trial_3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159000" y="1193800"/>
            <a:ext cx="48260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 x 4AFC Gammas</a:t>
            </a:r>
          </a:p>
        </p:txBody>
      </p:sp>
      <p:pic>
        <p:nvPicPr>
          <p:cNvPr descr="./img/fok_gamma_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362200" y="1193800"/>
            <a:ext cx="44196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 would like to thank several people, including:</a:t>
            </a:r>
          </a:p>
          <a:p>
            <a:pPr lvl="1"/>
            <a:r>
              <a:rPr/>
              <a:t>Chris Hertzog (Georgia Tech)</a:t>
            </a:r>
          </a:p>
          <a:p>
            <a:pPr lvl="1"/>
            <a:r>
              <a:rPr/>
              <a:t>Emily Lustig (Georgia Tech)</a:t>
            </a:r>
          </a:p>
          <a:p>
            <a:pPr lvl="1"/>
            <a:r>
              <a:rPr/>
              <a:t>MacKenzie Hughes (Georgia Tech)</a:t>
            </a:r>
          </a:p>
          <a:p>
            <a:pPr lvl="1"/>
            <a:r>
              <a:rPr/>
              <a:t>Rick Thomas (Georgia Tech)</a:t>
            </a:r>
          </a:p>
          <a:p>
            <a:pPr lvl="1"/>
            <a:r>
              <a:rPr/>
              <a:t>John Dunlosky (Kent State)</a:t>
            </a:r>
          </a:p>
          <a:p>
            <a:pPr lvl="1"/>
            <a:r>
              <a:rPr/>
              <a:t>Paul Verhaeghen (Georgia Tech)</a:t>
            </a:r>
          </a:p>
          <a:p>
            <a:pPr lvl="1"/>
            <a:r>
              <a:rPr/>
              <a:t>Dobromir Rahnev (Georgia Tech)</a:t>
            </a:r>
          </a:p>
          <a:p>
            <a:pPr lvl="1"/>
            <a:r>
              <a:rPr/>
              <a:t>Megan B. Morris (AFRL)</a:t>
            </a:r>
          </a:p>
          <a:p>
            <a:pPr lvl="1"/>
            <a:r>
              <a:rPr/>
              <a:t>Leslie Blaha (AFRL)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Technical notes:</a:t>
            </a:r>
          </a:p>
          <a:p>
            <a:pPr lvl="1"/>
            <a:r>
              <a:rPr/>
              <a:t>This project was part of a dissertation project at the Georgia Institute of Technology and funded in part by a Ruth L. Kirschstein National Research Service Award (NRSA) Institutional Research Training Grant (T32) from the National Institutes of Health (National Institute on Aging) Grant 5T32AG000175.</a:t>
            </a:r>
          </a:p>
          <a:p>
            <a:pPr lvl="1"/>
            <a:r>
              <a:rPr/>
              <a:t>All code and figures were run using Julia and R, and this presentation was compiled using </a:t>
            </a:r>
            <a:r>
              <a:rPr>
                <a:hlinkClick r:id="rId3"/>
              </a:rPr>
              <a:t>Quarto</a:t>
            </a:r>
            <a:r>
              <a:rPr/>
              <a:t>.</a:t>
            </a:r>
          </a:p>
          <a:p>
            <a:pPr lvl="1"/>
            <a:r>
              <a:rPr/>
              <a:t>Most analyses can be found on OSF: </a:t>
            </a:r>
            <a:r>
              <a:rPr>
                <a:hlinkClick r:id="rId4"/>
              </a:rPr>
              <a:t>osf.io/2eqv7</a:t>
            </a:r>
            <a:r>
              <a:rPr/>
              <a:t>.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RCJ x 4AFC Gammas</a:t>
            </a:r>
          </a:p>
        </p:txBody>
      </p:sp>
      <p:pic>
        <p:nvPicPr>
          <p:cNvPr descr="./img/cj_gamma_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58900" y="1193800"/>
            <a:ext cx="64262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 x RCJ Gammas</a:t>
            </a:r>
          </a:p>
        </p:txBody>
      </p:sp>
      <p:pic>
        <p:nvPicPr>
          <p:cNvPr descr="./img/fok_cj_gamma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58900" y="1193800"/>
            <a:ext cx="64262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Within-bin FOK x 4AFC Gammas</a:t>
            </a:r>
          </a:p>
        </p:txBody>
      </p:sp>
      <p:pic>
        <p:nvPicPr>
          <p:cNvPr descr="./img/part_gamma_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641600" y="1193800"/>
            <a:ext cx="38608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Part-set FOK x 4AFC Gammas</a:t>
            </a:r>
          </a:p>
        </p:txBody>
      </p:sp>
      <p:pic>
        <p:nvPicPr>
          <p:cNvPr descr="./img/part_gamma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06600" y="1193800"/>
            <a:ext cx="51435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R/K/N Rates by Condition</a:t>
            </a:r>
          </a:p>
        </p:txBody>
      </p:sp>
      <p:pic>
        <p:nvPicPr>
          <p:cNvPr descr="./img/rkn_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565400" y="1193800"/>
            <a:ext cx="40132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R/K/N Rates Across Trials</a:t>
            </a:r>
          </a:p>
        </p:txBody>
      </p:sp>
      <p:pic>
        <p:nvPicPr>
          <p:cNvPr descr="./img/rkn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159000" y="1193800"/>
            <a:ext cx="48260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CONCLUSIONS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APPENDIX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OVERVIEW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Memory Interference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Output Interference</a:t>
            </a:r>
          </a:p>
        </p:txBody>
      </p:sp>
      <p:pic>
        <p:nvPicPr>
          <p:cNvPr descr="./img/criss_fig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41500" y="1193800"/>
            <a:ext cx="54483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Memory Awareness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Feelings-of-knowing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Current Study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METHODS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49</Words>
  <Application>Microsoft Office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Mechanisms of Output Interference During Cued Recall Using Metamemory Judgments</dc:title>
  <dc:creator>Taylor Curley, PhD Air Force Research Laboratory  taylor.curley@us.af.mil</dc:creator>
  <cp:keywords/>
  <dc:subject>Exploring the Mechanisms of Output Interference During Cued Recall Using Metamemory Judgments</dc:subject>
  <dc:description>Slides for Psychonomics - Metamemory I (232)</dc:description>
  <dcterms:created xsi:type="dcterms:W3CDTF">2022-11-14T21:32:23Z</dcterms:created>
  <dcterms:modified xsi:type="dcterms:W3CDTF">2022-11-14T21:32:23Z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toc-title">
    <vt:lpwstr>Table of contents</vt:lpwstr>
  </property>
</Properties>
</file>